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Times New Roman"/>
        <a:ea typeface="Times New Roman"/>
        <a:cs typeface="Times New Roman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5D8CA"/>
          </a:solidFill>
        </a:fill>
      </a:tcStyle>
    </a:wholeTbl>
    <a:band2H>
      <a:tcTxStyle b="def" i="def"/>
      <a:tcStyle>
        <a:tcBdr/>
        <a:fill>
          <a:solidFill>
            <a:srgbClr val="FAEC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D0CD"/>
          </a:solidFill>
        </a:fill>
      </a:tcStyle>
    </a:wholeTbl>
    <a:band2H>
      <a:tcTxStyle b="def" i="def"/>
      <a:tcStyle>
        <a:tcBdr/>
        <a:fill>
          <a:solidFill>
            <a:srgbClr val="EDE9E8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CDFD9"/>
          </a:solidFill>
        </a:fill>
      </a:tcStyle>
    </a:wholeTbl>
    <a:band2H>
      <a:tcTxStyle b="def" i="def"/>
      <a:tcStyle>
        <a:tcBdr/>
        <a:fill>
          <a:solidFill>
            <a:srgbClr val="EEF0ED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Times New Roman"/>
          <a:ea typeface="Times New Roman"/>
          <a:cs typeface="Times New Roman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Times New Roman"/>
          <a:ea typeface="Times New Roman"/>
          <a:cs typeface="Times New Roman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4" name="Shape 11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5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16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17" name="Уровень текста 1…"/>
          <p:cNvSpPr txBox="1"/>
          <p:nvPr>
            <p:ph type="body" sz="quarter" idx="1"/>
          </p:nvPr>
        </p:nvSpPr>
        <p:spPr>
          <a:xfrm>
            <a:off x="1100050" y="4455619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8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1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Номер слайда"/>
          <p:cNvSpPr txBox="1"/>
          <p:nvPr>
            <p:ph type="sldNum" sz="quarter" idx="2"/>
          </p:nvPr>
        </p:nvSpPr>
        <p:spPr>
          <a:xfrm>
            <a:off x="11072782" y="6575195"/>
            <a:ext cx="139701" cy="134306"/>
          </a:xfrm>
          <a:prstGeom prst="rect">
            <a:avLst/>
          </a:prstGeom>
        </p:spPr>
        <p:txBody>
          <a:bodyPr lIns="0" tIns="0" rIns="0" bIns="0"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27" name="Уровень текста 1…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2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6" name="Rectangle 7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Текст заголовка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>
            <a:lvl1pPr>
              <a:defRPr sz="8000">
                <a:solidFill>
                  <a:srgbClr val="262626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38" name="Уровень текста 1…"/>
          <p:cNvSpPr txBox="1"/>
          <p:nvPr>
            <p:ph type="body" sz="quarter" idx="1"/>
          </p:nvPr>
        </p:nvSpPr>
        <p:spPr>
          <a:xfrm>
            <a:off x="1097280" y="4453128"/>
            <a:ext cx="10058401" cy="1143001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 spc="200" sz="2400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9" name="Straight Connector 8"/>
          <p:cNvSpPr/>
          <p:nvPr/>
        </p:nvSpPr>
        <p:spPr>
          <a:xfrm>
            <a:off x="1207657" y="4343400"/>
            <a:ext cx="9875521" cy="0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4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48" name="Уровень текста 1…"/>
          <p:cNvSpPr txBox="1"/>
          <p:nvPr>
            <p:ph type="body" sz="half" idx="1"/>
          </p:nvPr>
        </p:nvSpPr>
        <p:spPr>
          <a:xfrm>
            <a:off x="1097278" y="1845734"/>
            <a:ext cx="4937761" cy="4023360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57" name="Уровень текста 1…"/>
          <p:cNvSpPr txBox="1"/>
          <p:nvPr>
            <p:ph type="body" sz="quarter" idx="1"/>
          </p:nvPr>
        </p:nvSpPr>
        <p:spPr>
          <a:xfrm>
            <a:off x="1097280" y="1846052"/>
            <a:ext cx="4937760" cy="736283"/>
          </a:xfrm>
          <a:prstGeom prst="rect">
            <a:avLst/>
          </a:prstGeom>
        </p:spPr>
        <p:txBody>
          <a:bodyPr lIns="45719" tIns="45719" rIns="45719" bIns="45719" anchor="ctr"/>
          <a:lstStyle>
            <a:lvl1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1pPr>
            <a:lvl2pPr marL="0" indent="4572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2pPr>
            <a:lvl3pPr marL="0" indent="9144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3pPr>
            <a:lvl4pPr marL="0" indent="13716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4pPr>
            <a:lvl5pPr marL="0" indent="182880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217919" y="1846052"/>
            <a:ext cx="4937762" cy="736283"/>
          </a:xfrm>
          <a:prstGeom prst="rect">
            <a:avLst/>
          </a:prstGeom>
        </p:spPr>
        <p:txBody>
          <a:bodyPr lIns="45719" tIns="45719" rIns="45719" bIns="45719" anchor="ctr"/>
          <a:lstStyle/>
          <a:p>
            <a:pPr marL="0" indent="0">
              <a:buClrTx/>
              <a:buSzTx/>
              <a:buFontTx/>
              <a:buNone/>
              <a:defRPr cap="all">
                <a:solidFill>
                  <a:srgbClr val="637052"/>
                </a:solidFill>
              </a:defRPr>
            </a:pPr>
          </a:p>
        </p:txBody>
      </p:sp>
      <p:sp>
        <p:nvSpPr>
          <p:cNvPr id="5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Текст заголовка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заголовка</a:t>
            </a:r>
          </a:p>
        </p:txBody>
      </p:sp>
      <p:sp>
        <p:nvSpPr>
          <p:cNvPr id="6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5" name="Rectangle 5"/>
          <p:cNvSpPr/>
          <p:nvPr/>
        </p:nvSpPr>
        <p:spPr>
          <a:xfrm>
            <a:off x="14" y="6334316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76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Rectangle 7"/>
          <p:cNvSpPr/>
          <p:nvPr/>
        </p:nvSpPr>
        <p:spPr>
          <a:xfrm>
            <a:off x="15" y="0"/>
            <a:ext cx="4050793" cy="6858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4" name="Rectangle 8"/>
          <p:cNvSpPr/>
          <p:nvPr/>
        </p:nvSpPr>
        <p:spPr>
          <a:xfrm>
            <a:off x="4040070" y="0"/>
            <a:ext cx="64009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85" name="Текст заголовка"/>
          <p:cNvSpPr txBox="1"/>
          <p:nvPr>
            <p:ph type="title"/>
          </p:nvPr>
        </p:nvSpPr>
        <p:spPr>
          <a:xfrm>
            <a:off x="457200" y="594359"/>
            <a:ext cx="3200400" cy="2286001"/>
          </a:xfrm>
          <a:prstGeom prst="rect">
            <a:avLst/>
          </a:prstGeom>
        </p:spPr>
        <p:txBody>
          <a:bodyPr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86" name="Уровень текста 1…"/>
          <p:cNvSpPr txBox="1"/>
          <p:nvPr>
            <p:ph type="body" idx="1"/>
          </p:nvPr>
        </p:nvSpPr>
        <p:spPr>
          <a:xfrm>
            <a:off x="4800600" y="731519"/>
            <a:ext cx="6492241" cy="5257801"/>
          </a:xfrm>
          <a:prstGeom prst="rect">
            <a:avLst/>
          </a:prstGeom>
        </p:spPr>
        <p:txBody>
          <a:bodyPr/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87" name="Text Placeholder 3"/>
          <p:cNvSpPr/>
          <p:nvPr>
            <p:ph type="body" sz="quarter" idx="21"/>
          </p:nvPr>
        </p:nvSpPr>
        <p:spPr>
          <a:xfrm>
            <a:off x="457200" y="2926079"/>
            <a:ext cx="3200400" cy="3379125"/>
          </a:xfrm>
          <a:prstGeom prst="rect">
            <a:avLst/>
          </a:prstGeom>
        </p:spPr>
        <p:txBody>
          <a:bodyPr lIns="45719" tIns="45719" rIns="45719" bIns="45719"/>
          <a:lstStyle/>
          <a:p>
            <a:pPr marL="0" indent="0"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pPr>
          </a:p>
        </p:txBody>
      </p:sp>
      <p:sp>
        <p:nvSpPr>
          <p:cNvPr id="8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37052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6" name="Rectangle 8"/>
          <p:cNvSpPr/>
          <p:nvPr/>
        </p:nvSpPr>
        <p:spPr>
          <a:xfrm>
            <a:off x="14" y="4915075"/>
            <a:ext cx="12188826" cy="6400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/>
          </a:p>
        </p:txBody>
      </p:sp>
      <p:sp>
        <p:nvSpPr>
          <p:cNvPr id="97" name="Текст заголовка"/>
          <p:cNvSpPr txBox="1"/>
          <p:nvPr>
            <p:ph type="title"/>
          </p:nvPr>
        </p:nvSpPr>
        <p:spPr>
          <a:xfrm>
            <a:off x="1097280" y="5074920"/>
            <a:ext cx="10113265" cy="822961"/>
          </a:xfrm>
          <a:prstGeom prst="rect">
            <a:avLst/>
          </a:prstGeom>
        </p:spPr>
        <p:txBody>
          <a:bodyPr lIns="0" tIns="0" rIns="0" bIns="0"/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r>
              <a:t>Текст заголовка</a:t>
            </a:r>
          </a:p>
        </p:txBody>
      </p:sp>
      <p:sp>
        <p:nvSpPr>
          <p:cNvPr id="98" name="Picture Placeholder 2"/>
          <p:cNvSpPr/>
          <p:nvPr>
            <p:ph type="pic" idx="21"/>
          </p:nvPr>
        </p:nvSpPr>
        <p:spPr>
          <a:xfrm>
            <a:off x="14" y="0"/>
            <a:ext cx="12191987" cy="49150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99" name="Уровень текста 1…"/>
          <p:cNvSpPr txBox="1"/>
          <p:nvPr>
            <p:ph type="body" sz="quarter" idx="1"/>
          </p:nvPr>
        </p:nvSpPr>
        <p:spPr>
          <a:xfrm>
            <a:off x="1097280" y="5907023"/>
            <a:ext cx="10113265" cy="59436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500">
                <a:solidFill>
                  <a:srgbClr val="FFFFFF"/>
                </a:solidFill>
              </a:defRPr>
            </a:lvl5pPr>
          </a:lstStyle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100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1" y="6400800"/>
            <a:ext cx="12192001" cy="4572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" name="Rectangle 8"/>
          <p:cNvSpPr/>
          <p:nvPr/>
        </p:nvSpPr>
        <p:spPr>
          <a:xfrm>
            <a:off x="-1" y="6334316"/>
            <a:ext cx="12192003" cy="659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" name="Straight Connector 9"/>
          <p:cNvSpPr/>
          <p:nvPr/>
        </p:nvSpPr>
        <p:spPr>
          <a:xfrm>
            <a:off x="1193532" y="1737845"/>
            <a:ext cx="9966961" cy="1"/>
          </a:xfrm>
          <a:prstGeom prst="line">
            <a:avLst/>
          </a:prstGeom>
          <a:ln w="6350">
            <a:solidFill>
              <a:srgbClr val="808080"/>
            </a:solidFill>
          </a:ln>
        </p:spPr>
        <p:txBody>
          <a:bodyPr lIns="45719" rIns="45719"/>
          <a:lstStyle/>
          <a:p>
            <a:pPr/>
          </a:p>
        </p:txBody>
      </p:sp>
      <p:sp>
        <p:nvSpPr>
          <p:cNvPr id="5" name="Текст заголовка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 fontScale="100000" lnSpcReduction="0"/>
          </a:bodyPr>
          <a:lstStyle/>
          <a:p>
            <a:pPr/>
            <a:r>
              <a:t>Текст заголовка</a:t>
            </a:r>
          </a:p>
        </p:txBody>
      </p:sp>
      <p:sp>
        <p:nvSpPr>
          <p:cNvPr id="6" name="Уровень текста 1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7" name="Номер слайда"/>
          <p:cNvSpPr txBox="1"/>
          <p:nvPr>
            <p:ph type="sldNum" sz="quarter" idx="2"/>
          </p:nvPr>
        </p:nvSpPr>
        <p:spPr>
          <a:xfrm>
            <a:off x="10981342" y="6529475"/>
            <a:ext cx="231141" cy="225746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0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0" marR="0" indent="0" algn="l" defTabSz="914400" rtl="0" latinLnBrk="0">
        <a:lnSpc>
          <a:spcPct val="85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50" strike="noStrike" sz="48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titleStyle>
    <p:bodyStyle>
      <a:lvl1pPr marL="91439" marR="0" indent="-91439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 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1pPr>
      <a:lvl2pPr marL="404368" marR="0" indent="-203200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2pPr>
      <a:lvl3pPr marL="64530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3pPr>
      <a:lvl4pPr marL="82818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4pPr>
      <a:lvl5pPr marL="1011065" marR="0" indent="-261257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5pPr>
      <a:lvl6pPr marL="11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6pPr>
      <a:lvl7pPr marL="13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7pPr>
      <a:lvl8pPr marL="15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8pPr>
      <a:lvl9pPr marL="1797971" marR="0" indent="-326571" algn="l" defTabSz="914400" rtl="0" latinLnBrk="0">
        <a:lnSpc>
          <a:spcPct val="9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Calibri"/>
        <a:buChar char="◦"/>
        <a:tabLst/>
        <a:defRPr b="0" baseline="0" cap="none" i="0" spc="0" strike="noStrike" sz="2000" u="none">
          <a:solidFill>
            <a:srgbClr val="404040"/>
          </a:solidFill>
          <a:uFillTx/>
          <a:latin typeface="Times New Roman"/>
          <a:ea typeface="Times New Roman"/>
          <a:cs typeface="Times New Roman"/>
          <a:sym typeface="Times New Roman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Times New Roman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Заголовок 3"/>
          <p:cNvSpPr txBox="1"/>
          <p:nvPr>
            <p:ph type="title" idx="4294967295"/>
          </p:nvPr>
        </p:nvSpPr>
        <p:spPr>
          <a:xfrm>
            <a:off x="320515" y="1747836"/>
            <a:ext cx="11520490" cy="3362326"/>
          </a:xfrm>
          <a:prstGeom prst="rect">
            <a:avLst/>
          </a:prstGeom>
        </p:spPr>
        <p:txBody>
          <a:bodyPr/>
          <a:lstStyle/>
          <a:p>
            <a:pPr algn="ctr">
              <a:lnSpc>
                <a:spcPct val="107000"/>
              </a:lnSpc>
              <a:spcBef>
                <a:spcPts val="800"/>
              </a:spcBef>
              <a:defRPr b="1" spc="-100" sz="1800">
                <a:solidFill>
                  <a:srgbClr val="0070C0"/>
                </a:solidFill>
              </a:defRPr>
            </a:pPr>
            <a:r>
              <a:t> </a:t>
            </a:r>
            <a:br/>
            <a:r>
              <a:t>  </a:t>
            </a:r>
            <a:br/>
            <a:r>
              <a:rPr sz="3200"/>
              <a:t>Тема: «Анализ таблиц сопряженности. Критерий хи-квадрат Пирсона для проверки гипотезы о статистической связи между двумя категориальными признаками. Условия применимости (ожидаемые частоты). Точный тест Фишера как альтернатива для малых выборок и таблиц 2 х 2»</a:t>
            </a:r>
          </a:p>
        </p:txBody>
      </p:sp>
      <p:sp>
        <p:nvSpPr>
          <p:cNvPr id="117" name="Подзаголовок 4"/>
          <p:cNvSpPr txBox="1"/>
          <p:nvPr>
            <p:ph type="body" sz="quarter" idx="4294967295"/>
          </p:nvPr>
        </p:nvSpPr>
        <p:spPr>
          <a:xfrm>
            <a:off x="320515" y="5557608"/>
            <a:ext cx="9059865" cy="879476"/>
          </a:xfrm>
          <a:prstGeom prst="rect">
            <a:avLst/>
          </a:prstGeom>
        </p:spPr>
        <p:txBody>
          <a:bodyPr/>
          <a:lstStyle/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Лектор: к.м.н., доцент Калмаханов С.Б.</a:t>
            </a:r>
          </a:p>
          <a:p>
            <a:pPr marL="0" indent="91439">
              <a:lnSpc>
                <a:spcPct val="107000"/>
              </a:lnSpc>
              <a:spcBef>
                <a:spcPts val="600"/>
              </a:spcBef>
              <a:buSzTx/>
              <a:buNone/>
              <a:defRPr b="1">
                <a:effectLst>
                  <a:outerShdw sx="100000" sy="100000" kx="0" ky="0" algn="b" rotWithShape="0" blurRad="38100" dist="38100" dir="2700000">
                    <a:srgbClr val="000000">
                      <a:alpha val="43137"/>
                    </a:srgbClr>
                  </a:outerShdw>
                </a:effectLst>
              </a:defRPr>
            </a:pPr>
            <a:r>
              <a:t>Кафедра политики и организации здравоохранения</a:t>
            </a:r>
          </a:p>
        </p:txBody>
      </p: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rcRect l="38437" t="24207" r="38047" b="24182"/>
          <a:stretch>
            <a:fillRect/>
          </a:stretch>
        </p:blipFill>
        <p:spPr>
          <a:xfrm>
            <a:off x="212727" y="156673"/>
            <a:ext cx="1186361" cy="1313796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Box 2"/>
          <p:cNvSpPr txBox="1"/>
          <p:nvPr/>
        </p:nvSpPr>
        <p:spPr>
          <a:xfrm>
            <a:off x="1813559" y="420916"/>
            <a:ext cx="8534402" cy="881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>
              <a:defRPr b="1"/>
            </a:pPr>
            <a:r>
              <a:t>Казахский национальный университет имени аль-Фараби</a:t>
            </a:r>
          </a:p>
          <a:p>
            <a:pPr algn="ctr">
              <a:defRPr b="1"/>
            </a:pPr>
            <a:r>
              <a:t>Факультет медицины и здравоохранения</a:t>
            </a:r>
          </a:p>
          <a:p>
            <a:pPr algn="ctr">
              <a:defRPr b="1"/>
            </a:pPr>
            <a:r>
              <a:t>Кафедра политики и организации здравоохранения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Пример использования точного теста Фишера</a:t>
            </a:r>
          </a:p>
        </p:txBody>
      </p:sp>
      <p:graphicFrame>
        <p:nvGraphicFramePr>
          <p:cNvPr id="150" name="Объект 3"/>
          <p:cNvGraphicFramePr/>
          <p:nvPr/>
        </p:nvGraphicFramePr>
        <p:xfrm>
          <a:off x="1066800" y="1965960"/>
          <a:ext cx="10058400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14600"/>
                <a:gridCol w="2514600"/>
                <a:gridCol w="2514600"/>
                <a:gridCol w="2514600"/>
              </a:tblGrid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Событие есть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События нет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b="1" sz="2400"/>
                      </a:pPr>
                      <a:r>
                        <a:t>Группа </a:t>
                      </a:r>
                      <a:r>
                        <a:t>A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1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4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5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b="1" sz="2400"/>
                      </a:pPr>
                      <a:r>
                        <a:t>Группа </a:t>
                      </a:r>
                      <a:r>
                        <a:t>B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4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1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400"/>
                        <a:t>5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5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5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10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51" name="TextBox 6"/>
          <p:cNvSpPr txBox="1"/>
          <p:nvPr/>
        </p:nvSpPr>
        <p:spPr>
          <a:xfrm>
            <a:off x="1112518" y="4488203"/>
            <a:ext cx="9966961" cy="7642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2400"/>
            </a:pPr>
            <a:r>
              <a:t>χ² здесь применять нельзя (</a:t>
            </a:r>
            <a:r>
              <a:rPr i="1"/>
              <a:t>E</a:t>
            </a:r>
            <a:r>
              <a:rPr i="1" sz="2000"/>
              <a:t>ij</a:t>
            </a:r>
            <a:r>
              <a:t> </a:t>
            </a:r>
            <a:r>
              <a:t>&lt; 5)</a:t>
            </a:r>
          </a:p>
          <a:p>
            <a:pPr>
              <a:defRPr sz="2400"/>
            </a:pPr>
            <a:r>
              <a:t>Точный тест Фишера даст корректный p-value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Практические рекомендации для менеджера здравоохранения</a:t>
            </a:r>
          </a:p>
        </p:txBody>
      </p:sp>
      <p:sp>
        <p:nvSpPr>
          <p:cNvPr id="154" name="Объект 2"/>
          <p:cNvSpPr txBox="1"/>
          <p:nvPr>
            <p:ph type="body" idx="1"/>
          </p:nvPr>
        </p:nvSpPr>
        <p:spPr>
          <a:xfrm>
            <a:off x="1097280" y="1845733"/>
            <a:ext cx="10058401" cy="4350672"/>
          </a:xfrm>
          <a:prstGeom prst="rect">
            <a:avLst/>
          </a:prstGeom>
        </p:spPr>
        <p:txBody>
          <a:bodyPr/>
          <a:lstStyle/>
          <a:p>
            <a:pPr>
              <a:defRPr sz="2400"/>
            </a:pPr>
            <a:r>
              <a:t>1. Использовать χ² для анализа взаимосвязи категориальных показателей при </a:t>
            </a:r>
            <a:r>
              <a:rPr b="1"/>
              <a:t>достаточно больших выборках;</a:t>
            </a:r>
          </a:p>
          <a:p>
            <a:pPr>
              <a:defRPr sz="2400"/>
            </a:pPr>
            <a:r>
              <a:t>2. Проверять условия применимости (</a:t>
            </a:r>
            <a:r>
              <a:rPr i="1"/>
              <a:t>E</a:t>
            </a:r>
            <a:r>
              <a:rPr i="1" sz="2000"/>
              <a:t>ij</a:t>
            </a:r>
            <a:r>
              <a:t> </a:t>
            </a:r>
            <a:r>
              <a:t>≥ 5);</a:t>
            </a:r>
          </a:p>
          <a:p>
            <a:pPr>
              <a:defRPr sz="2400"/>
            </a:pPr>
            <a:r>
              <a:t>3. При малых выборках использовать </a:t>
            </a:r>
            <a:r>
              <a:rPr b="1"/>
              <a:t>точный тест Фишера;</a:t>
            </a:r>
          </a:p>
          <a:p>
            <a:pPr>
              <a:defRPr sz="2400"/>
            </a:pPr>
            <a:r>
              <a:t>4. Отчет должен содержать: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Таблицу сопряженности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Расчет ожидаемых частот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χ² или p-value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Интерпретацию: «Есть/нет статистически значимая связь»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Заключение</a:t>
            </a:r>
          </a:p>
        </p:txBody>
      </p:sp>
      <p:sp>
        <p:nvSpPr>
          <p:cNvPr id="157" name="Объект 2"/>
          <p:cNvSpPr txBox="1"/>
          <p:nvPr>
            <p:ph type="body" idx="1"/>
          </p:nvPr>
        </p:nvSpPr>
        <p:spPr>
          <a:xfrm>
            <a:off x="1097280" y="1845733"/>
            <a:ext cx="10058401" cy="4555068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1. Малые выборки или ячейки с &lt;5 → </a:t>
            </a:r>
            <a:r>
              <a:rPr b="1"/>
              <a:t>только точный тест Фишера;</a:t>
            </a:r>
          </a:p>
          <a:p>
            <a:pPr>
              <a:defRPr sz="2800"/>
            </a:pPr>
            <a:r>
              <a:t>2. Большие таблицы и все </a:t>
            </a:r>
            <a:r>
              <a:rPr i="1"/>
              <a:t>E</a:t>
            </a:r>
            <a:r>
              <a:rPr i="1" sz="2400"/>
              <a:t>ij</a:t>
            </a:r>
            <a:r>
              <a:t> ≥ 5 → χ² Пирсона.</a:t>
            </a:r>
            <a:endParaRPr b="1"/>
          </a:p>
          <a:p>
            <a:pPr algn="just">
              <a:defRPr sz="2800"/>
            </a:pPr>
          </a:p>
          <a:p>
            <a:pPr algn="just">
              <a:defRPr sz="2800"/>
            </a:pPr>
            <a:r>
              <a:t>В практическом анализе важно не только рассчитать статистику и p-value, но и правильно интерпретировать результат: </a:t>
            </a:r>
            <a:r>
              <a:rPr b="1"/>
              <a:t>статистическая значимость ≠ практическая значимость</a:t>
            </a:r>
            <a:r>
              <a:t>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Заголовок 3"/>
          <p:cNvSpPr txBox="1"/>
          <p:nvPr>
            <p:ph type="title"/>
          </p:nvPr>
        </p:nvSpPr>
        <p:spPr>
          <a:xfrm>
            <a:off x="1097280" y="758951"/>
            <a:ext cx="10058401" cy="3566161"/>
          </a:xfrm>
          <a:prstGeom prst="rect">
            <a:avLst/>
          </a:prstGeom>
        </p:spPr>
        <p:txBody>
          <a:bodyPr/>
          <a:lstStyle/>
          <a:p>
            <a:pPr algn="ctr">
              <a:defRPr b="1" spc="-100" sz="6600">
                <a:solidFill>
                  <a:srgbClr val="0070C0"/>
                </a:solidFill>
              </a:defRPr>
            </a:pPr>
            <a:r>
              <a:t>Спасибо за внимание</a:t>
            </a:r>
            <a:r>
              <a:t>!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Ключевые термины</a:t>
            </a:r>
          </a:p>
        </p:txBody>
      </p:sp>
      <p:graphicFrame>
        <p:nvGraphicFramePr>
          <p:cNvPr id="122" name="Объект 3"/>
          <p:cNvGraphicFramePr/>
          <p:nvPr/>
        </p:nvGraphicFramePr>
        <p:xfrm>
          <a:off x="1097280" y="2047650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3679432"/>
                <a:gridCol w="6378968"/>
              </a:tblGrid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Термин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400"/>
                        <a:t>Значение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Таблица сопряженности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Таблица для анализа двух категориальных признаков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2400"/>
                      </a:pPr>
                      <a:r>
                        <a:t>χ² </a:t>
                      </a:r>
                      <a:r>
                        <a:t>Пирсона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Статистический тест для проверки независимости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Ожидаемая частота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Количество случаев, если признаки независимы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Точный тест Фишера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  <a:r>
                        <a:rPr sz="2400"/>
                        <a:t>Альтернатива χ² для малых выборок, точное p-value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Введение</a:t>
            </a:r>
          </a:p>
        </p:txBody>
      </p:sp>
      <p:sp>
        <p:nvSpPr>
          <p:cNvPr id="125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sz="2800"/>
            </a:pPr>
            <a:r>
              <a:t>В медицинском менеджменте часто необходимо анализировать взаимосвязь </a:t>
            </a:r>
            <a:r>
              <a:rPr b="1"/>
              <a:t>двух категориальных признаков</a:t>
            </a:r>
            <a:r>
              <a:t>. Например:</a:t>
            </a:r>
          </a:p>
          <a:p>
            <a:pPr marL="355600" indent="-355600" algn="just">
              <a:buFont typeface="Arial"/>
              <a:buChar char="•"/>
              <a:defRPr sz="2800"/>
            </a:pPr>
            <a:r>
              <a:t>Пол пациента (м/ж) и наличие хронического заболевания (да/нет)</a:t>
            </a:r>
          </a:p>
          <a:p>
            <a:pPr marL="355600" indent="-355600" algn="just">
              <a:buFont typeface="Arial"/>
              <a:buChar char="•"/>
              <a:defRPr sz="2800"/>
            </a:pPr>
            <a:r>
              <a:t>Тип медицинского учреждения (государственное/частное) и внедрение электронных медицинских записей (есть/нет)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Анализ таблиц сопряженности</a:t>
            </a:r>
          </a:p>
        </p:txBody>
      </p:sp>
      <p:sp>
        <p:nvSpPr>
          <p:cNvPr id="128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 algn="just">
              <a:defRPr sz="2800"/>
            </a:pPr>
            <a:r>
              <a:t>Для этого используют </a:t>
            </a:r>
            <a:r>
              <a:rPr b="1"/>
              <a:t>таблицы сопряженности (контингентные таблицы)</a:t>
            </a:r>
            <a:r>
              <a:t> и </a:t>
            </a:r>
            <a:r>
              <a:rPr b="1"/>
              <a:t>статистические тесты</a:t>
            </a:r>
            <a:r>
              <a:t>:</a:t>
            </a:r>
          </a:p>
          <a:p>
            <a:pPr marL="355600" indent="-355600" algn="just">
              <a:buFont typeface="Arial"/>
              <a:buChar char="•"/>
              <a:defRPr b="1" sz="2800"/>
            </a:pPr>
            <a:r>
              <a:t>χ² Пирсона (chi-square test)</a:t>
            </a:r>
            <a:r>
              <a:rPr b="0"/>
              <a:t> – для проверки гипотезы о независимости двух категориальных признаков.</a:t>
            </a:r>
            <a:endParaRPr b="0"/>
          </a:p>
          <a:p>
            <a:pPr marL="355600" indent="-355600" algn="just">
              <a:buFont typeface="Arial"/>
              <a:buChar char="•"/>
              <a:defRPr b="1" sz="2800"/>
            </a:pPr>
            <a:r>
              <a:t>Точный тест Фишера (Fisher’s exact test)</a:t>
            </a:r>
            <a:r>
              <a:rPr b="0"/>
              <a:t> – альтернатива χ² для малых выборок или таблиц 2×2 с низкими ожидаемыми частотами.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Таблицы сопряженности</a:t>
            </a:r>
          </a:p>
        </p:txBody>
      </p:sp>
      <p:graphicFrame>
        <p:nvGraphicFramePr>
          <p:cNvPr id="131" name="Объект 9"/>
          <p:cNvGraphicFramePr/>
          <p:nvPr/>
        </p:nvGraphicFramePr>
        <p:xfrm>
          <a:off x="1096962" y="2779753"/>
          <a:ext cx="10058401" cy="1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2514600"/>
                <a:gridCol w="2514600"/>
                <a:gridCol w="2514600"/>
                <a:gridCol w="2514600"/>
              </a:tblGrid>
              <a:tr h="50800">
                <a:tc>
                  <a:txBody>
                    <a:bodyPr/>
                    <a:lstStyle/>
                    <a:p>
                      <a:pPr algn="l" defTabSz="914400">
                        <a:defRPr sz="1800"/>
                      </a:pP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Заболевание есть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Заболевания нет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Мужчины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30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70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100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Женщины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20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80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100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  <a:tr h="50800"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b="1" sz="2000"/>
                        <a:t>Всего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50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150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  <a:tc>
                  <a:txBody>
                    <a:bodyPr/>
                    <a:lstStyle/>
                    <a:p>
                      <a:pPr algn="ctr" defTabSz="914400">
                        <a:defRPr sz="1800"/>
                      </a:pPr>
                      <a:r>
                        <a:rPr sz="2000"/>
                        <a:t>200</a:t>
                      </a:r>
                    </a:p>
                  </a:txBody>
                  <a:tcPr marL="45720" marR="45720" marT="45720" marB="45720" anchor="ctr" anchorCtr="0" horzOverflow="overflow">
                    <a:noFill/>
                  </a:tcPr>
                </a:tc>
              </a:tr>
            </a:tbl>
          </a:graphicData>
        </a:graphic>
      </p:graphicFrame>
      <p:sp>
        <p:nvSpPr>
          <p:cNvPr id="132" name="TextBox 14"/>
          <p:cNvSpPr txBox="1"/>
          <p:nvPr/>
        </p:nvSpPr>
        <p:spPr>
          <a:xfrm>
            <a:off x="1142682" y="4777561"/>
            <a:ext cx="9966961" cy="9569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/>
            </a:pPr>
            <a:r>
              <a:t>Строки</a:t>
            </a:r>
            <a:r>
              <a:rPr b="0"/>
              <a:t> – категории одного признака (например, пол)</a:t>
            </a:r>
            <a:endParaRPr b="0"/>
          </a:p>
          <a:p>
            <a:pPr>
              <a:defRPr b="1" sz="2000"/>
            </a:pPr>
            <a:r>
              <a:t>Столбцы</a:t>
            </a:r>
            <a:r>
              <a:rPr b="0"/>
              <a:t> – категории второго признака (например, наличие заболевания)</a:t>
            </a:r>
            <a:endParaRPr b="0"/>
          </a:p>
          <a:p>
            <a:pPr>
              <a:defRPr b="1" sz="2000"/>
            </a:pPr>
            <a:r>
              <a:t>Ячейки</a:t>
            </a:r>
            <a:r>
              <a:rPr b="0"/>
              <a:t> – количество наблюдений в каждой комбинации</a:t>
            </a:r>
          </a:p>
        </p:txBody>
      </p:sp>
      <p:sp>
        <p:nvSpPr>
          <p:cNvPr id="133" name="TextBox 16"/>
          <p:cNvSpPr txBox="1"/>
          <p:nvPr/>
        </p:nvSpPr>
        <p:spPr>
          <a:xfrm>
            <a:off x="1142682" y="1785400"/>
            <a:ext cx="9966961" cy="664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 sz="2000"/>
            </a:pPr>
            <a:r>
              <a:t>Таблица сопряженности</a:t>
            </a:r>
            <a:r>
              <a:rPr b="0"/>
              <a:t> – это таблица, в которой строки и столбцы представляют категории двух признаков.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Критерий </a:t>
            </a:r>
            <a:r>
              <a:t>χ² </a:t>
            </a:r>
            <a:r>
              <a:t>Пирсона</a:t>
            </a:r>
          </a:p>
        </p:txBody>
      </p:sp>
      <p:sp>
        <p:nvSpPr>
          <p:cNvPr id="136" name="Объект 2"/>
          <p:cNvSpPr txBox="1"/>
          <p:nvPr>
            <p:ph type="body" idx="1"/>
          </p:nvPr>
        </p:nvSpPr>
        <p:spPr>
          <a:xfrm>
            <a:off x="1097280" y="1845733"/>
            <a:ext cx="10058401" cy="4415218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72000"/>
              </a:lnSpc>
              <a:defRPr b="1" sz="1800"/>
            </a:pPr>
            <a:r>
              <a:t>Цель </a:t>
            </a:r>
            <a:r>
              <a:rPr b="0"/>
              <a:t>– проверить гипотезу:</a:t>
            </a:r>
          </a:p>
          <a:p>
            <a:pPr marL="355600" indent="-355600">
              <a:lnSpc>
                <a:spcPct val="72000"/>
              </a:lnSpc>
              <a:buFont typeface="Arial"/>
              <a:buChar char="•"/>
              <a:defRPr b="1" sz="1800"/>
            </a:pPr>
            <a:r>
              <a:t>H₀ (нулевая гипотеза):</a:t>
            </a:r>
            <a:r>
              <a:rPr b="0"/>
              <a:t> признаки независимы</a:t>
            </a:r>
          </a:p>
          <a:p>
            <a:pPr marL="355600" indent="-355600">
              <a:lnSpc>
                <a:spcPct val="72000"/>
              </a:lnSpc>
              <a:buFont typeface="Arial"/>
              <a:buChar char="•"/>
              <a:defRPr b="1" sz="1800"/>
            </a:pPr>
            <a:r>
              <a:t>H₁ (альтернативная гипотеза):</a:t>
            </a:r>
            <a:r>
              <a:rPr b="0"/>
              <a:t> признаки зависимы (связаны)</a:t>
            </a:r>
          </a:p>
          <a:p>
            <a:pPr>
              <a:lnSpc>
                <a:spcPct val="72000"/>
              </a:lnSpc>
              <a:defRPr b="1" sz="1800"/>
            </a:pPr>
            <a:r>
              <a:t>Формула</a:t>
            </a:r>
          </a:p>
          <a:p>
            <a:pPr>
              <a:lnSpc>
                <a:spcPct val="72000"/>
              </a:lnSpc>
              <a:defRPr sz="1800"/>
            </a:pPr>
            <a:r>
              <a:t>Для таблицы </a:t>
            </a:r>
            <a:r>
              <a:t>r×c:</a:t>
            </a:r>
          </a:p>
          <a:p>
            <a:pPr>
              <a:lnSpc>
                <a:spcPct val="72000"/>
              </a:lnSpc>
              <a:defRPr sz="1800"/>
            </a:pPr>
          </a:p>
          <a:p>
            <a:pPr>
              <a:lnSpc>
                <a:spcPct val="72000"/>
              </a:lnSpc>
              <a:defRPr sz="1800"/>
            </a:pPr>
            <a:r>
              <a:t>где:</a:t>
            </a:r>
          </a:p>
          <a:p>
            <a:pPr marL="87501" indent="-87501">
              <a:lnSpc>
                <a:spcPct val="72000"/>
              </a:lnSpc>
              <a:defRPr sz="1800"/>
            </a:pPr>
            <a14:m>
              <m:oMath>
                <m:sSub>
                  <m:e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𝑂</m:t>
                    </m:r>
                  </m:e>
                  <m:sub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𝑗</m:t>
                    </m:r>
                  </m:sub>
                </m:sSub>
              </m:oMath>
            </a14:m>
            <a:r>
              <a:t>– </a:t>
            </a:r>
            <a:r>
              <a:t> наблюдаемое количество в ячейке (</a:t>
            </a:r>
            <a:r>
              <a:t>i,j)</a:t>
            </a:r>
          </a:p>
          <a:p>
            <a:pPr marL="87501" indent="-87501">
              <a:lnSpc>
                <a:spcPct val="72000"/>
              </a:lnSpc>
              <a:defRPr sz="1800"/>
            </a:pPr>
            <a14:m>
              <m:oMath>
                <m:sSub>
                  <m:e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𝐸</m:t>
                    </m:r>
                  </m:e>
                  <m:sub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xmlns:a="http://schemas.openxmlformats.org/drawingml/2006/main" sz="1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𝑗</m:t>
                    </m:r>
                  </m:sub>
                </m:sSub>
              </m:oMath>
            </a14:m>
            <a:r>
              <a:t>– </a:t>
            </a:r>
            <a:r>
              <a:t> ожидаемое количество, если признаки независимы, рассчитывается как:</a:t>
            </a:r>
          </a:p>
          <a:p>
            <a:pPr marL="87501" indent="-87501">
              <a:lnSpc>
                <a:spcPct val="72000"/>
              </a:lnSpc>
              <a:defRPr sz="1800"/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/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e>
                    <m:sub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𝑗</m:t>
                      </m:r>
                    </m:sub>
                  </m:sSub>
                  <m:r>
                    <a:rPr xmlns:a="http://schemas.openxmlformats.org/drawingml/2006/main" sz="18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d>
                        <m:dPr>
                          <m:ctrl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сумма по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e>
                      </m:d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nor/>
                            </m:rP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сумма по</m:t>
                          </m:r>
                          <m:r>
                            <a:rPr xmlns:a="http://schemas.openxmlformats.org/drawingml/2006/main" sz="18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𝑗</m:t>
                          </m:r>
                        </m:e>
                      </m:d>
                    </m:num>
                    <m:den>
                      <m:r>
                        <a:rPr xmlns:a="http://schemas.openxmlformats.org/drawingml/2006/main" sz="18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</m:den>
                  </m:f>
                </m:oMath>
              </m:oMathPara>
            </a14:m>
          </a:p>
          <a:p>
            <a:pPr marL="90977" indent="-90977">
              <a:lnSpc>
                <a:spcPct val="72000"/>
              </a:lnSpc>
              <a:defRPr i="1" sz="1800"/>
            </a:pPr>
            <a14:m>
              <m:oMath>
                <m:r>
                  <a:rPr xmlns:a="http://schemas.openxmlformats.org/drawingml/2006/main" sz="18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𝑛</m:t>
                </m:r>
              </m:oMath>
            </a14:m>
            <a:r>
              <a:rPr i="0"/>
              <a:t> </a:t>
            </a:r>
            <a:r>
              <a:rPr i="0"/>
              <a:t>–</a:t>
            </a:r>
            <a:r>
              <a:rPr i="0"/>
              <a:t> общий размер выборки</a:t>
            </a:r>
            <a:endParaRPr sz="1790"/>
          </a:p>
        </p:txBody>
      </p:sp>
      <p:pic>
        <p:nvPicPr>
          <p:cNvPr id="137" name="Рисунок 4" descr="Рисунок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023241" y="3429000"/>
            <a:ext cx="2722986" cy="74496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Пример использования критерий </a:t>
            </a:r>
            <a:r>
              <a:t>χ² </a:t>
            </a:r>
            <a:r>
              <a:t>Пирсона</a:t>
            </a:r>
          </a:p>
        </p:txBody>
      </p:sp>
      <p:sp>
        <p:nvSpPr>
          <p:cNvPr id="140" name="Объект 2"/>
          <p:cNvSpPr txBox="1"/>
          <p:nvPr>
            <p:ph type="body" idx="1"/>
          </p:nvPr>
        </p:nvSpPr>
        <p:spPr>
          <a:xfrm>
            <a:off x="1097280" y="1845733"/>
            <a:ext cx="10058401" cy="4512036"/>
          </a:xfrm>
          <a:prstGeom prst="rect">
            <a:avLst/>
          </a:prstGeom>
        </p:spPr>
        <p:txBody>
          <a:bodyPr/>
          <a:lstStyle/>
          <a:p>
            <a:pPr marL="87501" indent="-87501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11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d>
                        <m:dPr>
                          <m:ctrlP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100</m:t>
                          </m:r>
                        </m:e>
                      </m:d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d>
                        <m:dPr>
                          <m:ctrlP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xmlns:a="http://schemas.openxmlformats.org/drawingml/2006/main" sz="2000" i="1">
                              <a:solidFill>
                                <a:srgbClr val="3F3F3F"/>
                              </a:solidFill>
                              <a:latin typeface="Cambria Math" panose="02040503050406030204" pitchFamily="18" charset="0"/>
                            </a:rPr>
                            <m:t>50</m:t>
                          </m:r>
                        </m:e>
                      </m:d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200</m:t>
                      </m:r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25</m:t>
                  </m:r>
                </m:oMath>
              </m:oMathPara>
            </a14:m>
          </a:p>
          <a:p>
            <a:pPr marL="87501" indent="-87501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150</m:t>
                      </m:r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200</m:t>
                      </m:r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75</m:t>
                  </m:r>
                </m:oMath>
              </m:oMathPara>
            </a14:m>
          </a:p>
          <a:p>
            <a:pPr marL="87501" indent="-87501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21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50</m:t>
                      </m:r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200</m:t>
                      </m:r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25</m:t>
                  </m:r>
                </m:oMath>
              </m:oMathPara>
            </a14:m>
          </a:p>
          <a:p>
            <a:pPr marL="87501" indent="-87501">
              <a:lnSpc>
                <a:spcPct val="81000"/>
              </a:lnSpc>
            </a:pPr>
            <a14:m>
              <m:oMathPara>
                <m:oMathParaPr>
                  <m:jc m:val="left"/>
                </m:oMathParaPr>
                <m:oMath>
                  <m:sSub>
                    <m:e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𝐸</m:t>
                      </m:r>
                    </m:e>
                    <m:sub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22</m:t>
                      </m:r>
                    </m:sub>
                  </m:sSub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f>
                    <m:fPr>
                      <m:ctrlP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</m:ctrlPr>
                      <m:type m:val="bar"/>
                    </m:fPr>
                    <m:num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100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150</m:t>
                      </m:r>
                    </m:num>
                    <m:den>
                      <m:r>
                        <a:rPr xmlns:a="http://schemas.openxmlformats.org/drawingml/2006/main" sz="2000" i="1">
                          <a:solidFill>
                            <a:srgbClr val="3F3F3F"/>
                          </a:solidFill>
                          <a:latin typeface="Cambria Math" panose="02040503050406030204" pitchFamily="18" charset="0"/>
                        </a:rPr>
                        <m:t>200</m:t>
                      </m:r>
                    </m:den>
                  </m:f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2000" i="1">
                      <a:solidFill>
                        <a:srgbClr val="3F3F3F"/>
                      </a:solidFill>
                      <a:latin typeface="Cambria Math" panose="02040503050406030204" pitchFamily="18" charset="0"/>
                    </a:rPr>
                    <m:t>75</m:t>
                  </m:r>
                </m:oMath>
              </m:oMathPara>
            </a14:m>
          </a:p>
          <a:p>
            <a:pPr>
              <a:lnSpc>
                <a:spcPct val="81000"/>
              </a:lnSpc>
            </a:pPr>
          </a:p>
          <a:p>
            <a:pPr>
              <a:lnSpc>
                <a:spcPct val="81000"/>
              </a:lnSpc>
            </a:pPr>
          </a:p>
          <a:p>
            <a:pPr>
              <a:lnSpc>
                <a:spcPct val="81000"/>
              </a:lnSpc>
            </a:pPr>
            <a:r>
              <a:t>(</a:t>
            </a:r>
            <a:r>
              <a:t>При расчетах шаг за шагом получаем </a:t>
            </a:r>
            <a:r>
              <a:t>χ² = 6.67)</a:t>
            </a:r>
          </a:p>
          <a:p>
            <a:pPr>
              <a:lnSpc>
                <a:spcPct val="81000"/>
              </a:lnSpc>
            </a:pPr>
            <a:r>
              <a:t>Сравниваем с критическим значением </a:t>
            </a:r>
            <a:r>
              <a:t>χ² </a:t>
            </a:r>
            <a:r>
              <a:t>с </a:t>
            </a:r>
            <a:r>
              <a:t>df=(r-1)(c-1)=1 </a:t>
            </a:r>
            <a:r>
              <a:t>и уровнем значимости </a:t>
            </a:r>
            <a:r>
              <a:t>α=0.05:</a:t>
            </a:r>
          </a:p>
          <a:p>
            <a:pPr>
              <a:lnSpc>
                <a:spcPct val="81000"/>
              </a:lnSpc>
            </a:pPr>
            <a:r>
              <a:t>χ²</a:t>
            </a:r>
            <a:r>
              <a:t> </a:t>
            </a:r>
            <a:r>
              <a:t>critical = 3.841 → </a:t>
            </a:r>
            <a:r>
              <a:t>χ²</a:t>
            </a:r>
            <a:r>
              <a:t> </a:t>
            </a:r>
            <a:r>
              <a:t>calculated &gt; </a:t>
            </a:r>
            <a:r>
              <a:t>χ²</a:t>
            </a:r>
            <a:r>
              <a:t> </a:t>
            </a:r>
            <a:r>
              <a:t>critical → </a:t>
            </a:r>
            <a:r>
              <a:t>отвергаем </a:t>
            </a:r>
            <a:r>
              <a:t>H₀, </a:t>
            </a:r>
            <a:r>
              <a:t>признаки связаны</a:t>
            </a:r>
          </a:p>
        </p:txBody>
      </p:sp>
      <p:pic>
        <p:nvPicPr>
          <p:cNvPr id="141" name="Рисунок 4" descr="Рисунок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699481" y="4101750"/>
            <a:ext cx="6508493" cy="69412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/>
          <a:p>
            <a:pPr algn="ctr">
              <a:defRPr b="1" spc="-100">
                <a:solidFill>
                  <a:srgbClr val="0070C0"/>
                </a:solidFill>
              </a:defRPr>
            </a:pPr>
            <a:r>
              <a:t>Условия применимости </a:t>
            </a:r>
            <a:r>
              <a:t>χ²</a:t>
            </a:r>
          </a:p>
        </p:txBody>
      </p:sp>
      <p:sp>
        <p:nvSpPr>
          <p:cNvPr id="144" name="Объект 2"/>
          <p:cNvSpPr txBox="1"/>
          <p:nvPr>
            <p:ph type="body" idx="1"/>
          </p:nvPr>
        </p:nvSpPr>
        <p:spPr>
          <a:xfrm>
            <a:off x="1097280" y="1845734"/>
            <a:ext cx="10058401" cy="4023360"/>
          </a:xfrm>
          <a:prstGeom prst="rect">
            <a:avLst/>
          </a:prstGeom>
        </p:spPr>
        <p:txBody>
          <a:bodyPr/>
          <a:lstStyle/>
          <a:p>
            <a:pPr>
              <a:defRPr sz="2800"/>
            </a:pPr>
            <a:r>
              <a:t>Для корректного применения </a:t>
            </a:r>
            <a:r>
              <a:t>χ² </a:t>
            </a:r>
            <a:r>
              <a:t>Пирсона:</a:t>
            </a:r>
          </a:p>
          <a:p>
            <a:pPr marL="457200" indent="-457200">
              <a:buFontTx/>
              <a:buAutoNum type="arabicPeriod" startAt="1"/>
              <a:defRPr sz="2800"/>
            </a:pPr>
            <a:r>
              <a:t>Все наблюдаемые частоты </a:t>
            </a:r>
            <a14:m>
              <m:oMath>
                <m:sSub>
                  <m:e>
                    <m:r>
                      <a:rPr xmlns:a="http://schemas.openxmlformats.org/drawingml/2006/main" sz="2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𝑂</m:t>
                    </m:r>
                  </m:e>
                  <m:sub>
                    <m:r>
                      <a:rPr xmlns:a="http://schemas.openxmlformats.org/drawingml/2006/main" sz="2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xmlns:a="http://schemas.openxmlformats.org/drawingml/2006/main" sz="2800" i="1">
                        <a:solidFill>
                          <a:srgbClr val="3F3F3F"/>
                        </a:solidFill>
                        <a:latin typeface="Cambria Math" panose="02040503050406030204" pitchFamily="18" charset="0"/>
                      </a:rPr>
                      <m:t>𝑗</m:t>
                    </m:r>
                  </m:sub>
                </m:sSub>
                <m:r>
                  <a:rPr xmlns:a="http://schemas.openxmlformats.org/drawingml/2006/main" sz="28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≥</m:t>
                </m:r>
                <m:r>
                  <a:rPr xmlns:a="http://schemas.openxmlformats.org/drawingml/2006/main" sz="2800" i="1">
                    <a:solidFill>
                      <a:srgbClr val="3F3F3F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</a:p>
          <a:p>
            <a:pPr marL="457200" indent="-457200">
              <a:buFontTx/>
              <a:buAutoNum type="arabicPeriod" startAt="1"/>
              <a:defRPr sz="2800"/>
            </a:pPr>
            <a:r>
              <a:t>Не более 20% ячеек с ожидаемыми частотами </a:t>
            </a:r>
            <a:r>
              <a:rPr i="1"/>
              <a:t>E</a:t>
            </a:r>
            <a:r>
              <a:rPr i="1" sz="2400"/>
              <a:t>ij</a:t>
            </a:r>
            <a:r>
              <a:t> &lt; 5</a:t>
            </a:r>
          </a:p>
          <a:p>
            <a:pPr marL="457200" indent="-457200">
              <a:buFontTx/>
              <a:buAutoNum type="arabicPeriod" startAt="1"/>
              <a:defRPr sz="2800"/>
            </a:pPr>
            <a:r>
              <a:t>Размер выборки достаточно большой (обычно </a:t>
            </a:r>
            <a:r>
              <a:t>n &gt; 40</a:t>
            </a:r>
            <a:r>
              <a:t>-</a:t>
            </a:r>
            <a:r>
              <a:t>50)</a:t>
            </a:r>
          </a:p>
          <a:p>
            <a:pPr>
              <a:defRPr b="1" i="1" sz="2800"/>
            </a:pPr>
          </a:p>
          <a:p>
            <a:pPr>
              <a:defRPr b="1" i="1" sz="2800"/>
            </a:pPr>
            <a:r>
              <a:t>Если эти условия не соблюдаются, результаты </a:t>
            </a:r>
            <a:r>
              <a:t>χ² </a:t>
            </a:r>
            <a:r>
              <a:t>могут быть некорректными.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Заголовок 1"/>
          <p:cNvSpPr txBox="1"/>
          <p:nvPr>
            <p:ph type="title"/>
          </p:nvPr>
        </p:nvSpPr>
        <p:spPr>
          <a:xfrm>
            <a:off x="1097280" y="286603"/>
            <a:ext cx="10058401" cy="1450757"/>
          </a:xfrm>
          <a:prstGeom prst="rect">
            <a:avLst/>
          </a:prstGeom>
        </p:spPr>
        <p:txBody>
          <a:bodyPr/>
          <a:lstStyle>
            <a:lvl1pPr algn="ctr">
              <a:defRPr b="1" spc="-100">
                <a:solidFill>
                  <a:srgbClr val="0070C0"/>
                </a:solidFill>
              </a:defRPr>
            </a:lvl1pPr>
          </a:lstStyle>
          <a:p>
            <a:pPr/>
            <a:r>
              <a:t>Точный тест Фишера</a:t>
            </a:r>
          </a:p>
        </p:txBody>
      </p:sp>
      <p:sp>
        <p:nvSpPr>
          <p:cNvPr id="147" name="Объект 2"/>
          <p:cNvSpPr txBox="1"/>
          <p:nvPr>
            <p:ph type="body" idx="1"/>
          </p:nvPr>
        </p:nvSpPr>
        <p:spPr>
          <a:xfrm>
            <a:off x="1097280" y="1845734"/>
            <a:ext cx="10058401" cy="4178549"/>
          </a:xfrm>
          <a:prstGeom prst="rect">
            <a:avLst/>
          </a:prstGeom>
        </p:spPr>
        <p:txBody>
          <a:bodyPr/>
          <a:lstStyle/>
          <a:p>
            <a:pPr>
              <a:defRPr b="1" sz="2400"/>
            </a:pPr>
            <a:r>
              <a:t>Когда использовать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Малые выборки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Таблицы 2×2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Ожидаемые частоты </a:t>
            </a:r>
            <a:r>
              <a:t>E</a:t>
            </a:r>
            <a:r>
              <a:rPr i="1" sz="2000"/>
              <a:t>ij</a:t>
            </a:r>
            <a:r>
              <a:rPr i="1"/>
              <a:t> </a:t>
            </a:r>
            <a:r>
              <a:t>&lt; 5</a:t>
            </a:r>
          </a:p>
          <a:p>
            <a:pPr>
              <a:defRPr b="1" sz="2400"/>
            </a:pPr>
            <a:r>
              <a:t>Идея теста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Рассчитывается </a:t>
            </a:r>
            <a:r>
              <a:rPr b="1"/>
              <a:t>точная вероятность наблюдаемого распределения</a:t>
            </a:r>
            <a:r>
              <a:t> или более экстремального при условии независимости</a:t>
            </a:r>
          </a:p>
          <a:p>
            <a:pPr marL="355600" indent="-355600">
              <a:buFont typeface="Arial"/>
              <a:buChar char="•"/>
              <a:defRPr sz="2400"/>
            </a:pPr>
            <a:r>
              <a:t>Не требует приближений, как χ²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Ретро">
  <a:themeElements>
    <a:clrScheme name="Ретро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0000FF"/>
      </a:hlink>
      <a:folHlink>
        <a:srgbClr val="FF00FF"/>
      </a:folHlink>
    </a:clrScheme>
    <a:fontScheme name="Ретро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>
            <a:outerShdw sx="100000" sy="100000" kx="0" ky="0" algn="b" rotWithShape="0" blurRad="38100" dist="25400" dir="2700000">
              <a:srgbClr val="000000">
                <a:alpha val="60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5875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5400" dir="2700000">
            <a:srgbClr val="000000">
              <a:alpha val="60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587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Times New Roman"/>
            <a:ea typeface="Times New Roman"/>
            <a:cs typeface="Times New Roman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